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377" r:id="rId11"/>
    <p:sldId id="370" r:id="rId12"/>
    <p:sldId id="378" r:id="rId13"/>
    <p:sldId id="374" r:id="rId14"/>
    <p:sldId id="376" r:id="rId15"/>
    <p:sldId id="265" r:id="rId16"/>
    <p:sldId id="386" r:id="rId17"/>
    <p:sldId id="3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6A9"/>
    <a:srgbClr val="0033CC"/>
    <a:srgbClr val="047ECC"/>
    <a:srgbClr val="BAB0D8"/>
    <a:srgbClr val="89C4FF"/>
    <a:srgbClr val="3399FF"/>
    <a:srgbClr val="466790"/>
    <a:srgbClr val="1A7EBC"/>
    <a:srgbClr val="DCD9D5"/>
    <a:srgbClr val="547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87921-1E5F-4526-9295-33238D273B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C907C-2DFA-4100-8173-C9BB77F386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C907C-2DFA-4100-8173-C9BB77F38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solidFill>
                <a:srgbClr val="002060"/>
              </a:solidFill>
              <a:sym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D91AC-188A-4D65-8E26-5F133979A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88933" y="2979902"/>
            <a:ext cx="6465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1579" y="1084931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64CFE-7A14-4EFA-B33F-090A888BA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BF82BCC-60B6-4622-8C63-BE29E73334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516458" y="3094811"/>
            <a:ext cx="6242634" cy="289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全球博赞中心思维导图授权讲师</a:t>
            </a:r>
            <a:r>
              <a:rPr lang="en-US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TBLI      </a:t>
            </a:r>
            <a:endParaRPr lang="zh-CN" altLang="zh-CN" sz="1600" b="1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思维导图创始人东尼</a:t>
            </a:r>
            <a:r>
              <a:rPr lang="en-US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.</a:t>
            </a: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博赞嫡传弟子</a:t>
            </a:r>
            <a:endParaRPr lang="en-US" altLang="zh-CN" sz="1600" b="1" kern="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en-US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《</a:t>
            </a:r>
            <a:r>
              <a:rPr lang="zh-CN" altLang="en-US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思维导图高效工作法</a:t>
            </a:r>
            <a:r>
              <a:rPr lang="en-US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》</a:t>
            </a:r>
            <a:r>
              <a:rPr lang="zh-CN" altLang="en-US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作者</a:t>
            </a:r>
            <a:endParaRPr lang="en-US" altLang="zh-CN" sz="1600" b="1" kern="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世界思维导图暨快速阅读锦标赛副裁判长</a:t>
            </a:r>
            <a:endParaRPr lang="en-US" altLang="zh-CN" sz="1600" b="1" kern="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思维导图软件</a:t>
            </a:r>
            <a:r>
              <a:rPr lang="en-US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XMIND</a:t>
            </a: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认证师</a:t>
            </a:r>
            <a:endParaRPr lang="zh-CN" altLang="zh-CN" sz="1600" b="1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结构性思维认证讲师</a:t>
            </a:r>
            <a:endParaRPr lang="zh-CN" altLang="zh-CN" sz="1600" b="1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新加坡</a:t>
            </a:r>
            <a:r>
              <a:rPr lang="en-US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SPOT</a:t>
            </a: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团队引导师</a:t>
            </a:r>
            <a:endParaRPr lang="zh-CN" altLang="zh-CN" sz="1600" b="1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美国</a:t>
            </a:r>
            <a:r>
              <a:rPr lang="en-US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AL</a:t>
            </a: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加速式学习引导师认证</a:t>
            </a:r>
            <a:endParaRPr lang="zh-CN" altLang="zh-CN" sz="1600" b="1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美国</a:t>
            </a:r>
            <a:r>
              <a:rPr lang="en-US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4C</a:t>
            </a: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学习体验设计认证讲师</a:t>
            </a:r>
            <a:endParaRPr lang="zh-CN" altLang="zh-CN" sz="1600" b="1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西交利物浦大学创新创业导师</a:t>
            </a:r>
            <a:endParaRPr lang="zh-CN" altLang="zh-CN" sz="1600" b="1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buSzPts val="1000"/>
              <a:tabLst>
                <a:tab pos="431800" algn="l"/>
              </a:tabLst>
            </a:pPr>
            <a:r>
              <a:rPr lang="zh-CN" altLang="zh-CN" sz="16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《培训》杂志思维导图撰稿人</a:t>
            </a:r>
            <a:endParaRPr lang="zh-CN" altLang="zh-CN" sz="1600" b="1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68373" y="2227112"/>
            <a:ext cx="256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陈苏娟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4"/>
          <a:stretch>
            <a:fillRect/>
          </a:stretch>
        </p:blipFill>
        <p:spPr>
          <a:xfrm>
            <a:off x="1327528" y="1829570"/>
            <a:ext cx="2660389" cy="4334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325" y="4872658"/>
            <a:ext cx="1019275" cy="1019275"/>
          </a:xfrm>
          <a:prstGeom prst="rect">
            <a:avLst/>
          </a:prstGeom>
        </p:spPr>
      </p:pic>
      <p:cxnSp>
        <p:nvCxnSpPr>
          <p:cNvPr id="6" name="Straight Connector 14"/>
          <p:cNvCxnSpPr/>
          <p:nvPr/>
        </p:nvCxnSpPr>
        <p:spPr>
          <a:xfrm>
            <a:off x="0" y="6172501"/>
            <a:ext cx="55229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19400"/>
            <a:ext cx="12192000" cy="1219835"/>
          </a:xfrm>
          <a:prstGeom prst="rect">
            <a:avLst/>
          </a:prstGeom>
          <a:solidFill>
            <a:srgbClr val="1C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6415" y="3077845"/>
            <a:ext cx="643953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职场通识课（</a:t>
            </a:r>
            <a:r>
              <a:rPr lang="en-US" altLang="zh-CN" sz="4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2</a:t>
            </a:r>
            <a:r>
              <a:rPr lang="zh-CN" altLang="en-US" sz="4000" dirty="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天版）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康俪金黑W8(P)" panose="020B0800000000000000" pitchFamily="34" charset="-122"/>
              <a:ea typeface="华康俪金黑W8(P)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450339" y="1239982"/>
            <a:ext cx="1281314" cy="643428"/>
          </a:xfrm>
          <a:prstGeom prst="rect">
            <a:avLst/>
          </a:prstGeom>
          <a:solidFill>
            <a:srgbClr val="427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76A9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7260" y="229235"/>
            <a:ext cx="7461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31407B"/>
                </a:solidFill>
                <a:latin typeface="叶根友唐楷简" panose="02010601030101010101" pitchFamily="2" charset="-122"/>
                <a:ea typeface="叶根友唐楷简" panose="02010601030101010101" pitchFamily="2" charset="-122"/>
              </a:rPr>
              <a:t>课程大纲</a:t>
            </a:r>
            <a:r>
              <a:rPr lang="zh-CN" altLang="en-US" sz="2000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（职场两天版</a:t>
            </a:r>
            <a:r>
              <a:rPr lang="en-US" altLang="zh-CN" sz="2000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逻辑与创新思维）</a:t>
            </a:r>
            <a:endParaRPr lang="zh-CN" altLang="en-US" sz="2000" dirty="0">
              <a:solidFill>
                <a:srgbClr val="3140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54"/>
          <p:cNvGrpSpPr/>
          <p:nvPr/>
        </p:nvGrpSpPr>
        <p:grpSpPr>
          <a:xfrm>
            <a:off x="660322" y="438780"/>
            <a:ext cx="166020" cy="411470"/>
            <a:chOff x="584943" y="594296"/>
            <a:chExt cx="304800" cy="755423"/>
          </a:xfrm>
          <a:solidFill>
            <a:srgbClr val="31407B"/>
          </a:solidFill>
        </p:grpSpPr>
        <p:sp>
          <p:nvSpPr>
            <p:cNvPr id="6" name="流程图: 终止 5"/>
            <p:cNvSpPr/>
            <p:nvPr/>
          </p:nvSpPr>
          <p:spPr>
            <a:xfrm rot="5400000">
              <a:off x="359631" y="819608"/>
              <a:ext cx="755423" cy="304800"/>
            </a:xfrm>
            <a:prstGeom prst="flowChartTerminator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497B3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88015" y="1134612"/>
              <a:ext cx="98653" cy="9865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275195" y="1883410"/>
            <a:ext cx="3187065" cy="98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3. </a:t>
            </a:r>
            <a:r>
              <a:rPr lang="zh-CN" altLang="en-US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放射性思考练习</a:t>
            </a:r>
            <a:endParaRPr lang="zh-CN" altLang="en-US" dirty="0">
              <a:solidFill>
                <a:srgbClr val="3140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Brain Bloom</a:t>
            </a: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（广度思考）</a:t>
            </a:r>
            <a:endParaRPr lang="en-US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Brain Flow</a:t>
            </a: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（深度思考）</a:t>
            </a:r>
            <a:endParaRPr lang="en-US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75195" y="2872740"/>
            <a:ext cx="3187065" cy="98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4. </a:t>
            </a:r>
            <a:r>
              <a:rPr lang="zh-CN" altLang="en-US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培养立体思维</a:t>
            </a:r>
            <a:endParaRPr lang="en-US" altLang="zh-CN" b="1" dirty="0">
              <a:solidFill>
                <a:srgbClr val="3140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关键词思维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BOIS</a:t>
            </a: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系统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30015" y="1942465"/>
            <a:ext cx="1511952" cy="656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学习启航</a:t>
            </a:r>
            <a:endParaRPr lang="zh-CN" b="1" dirty="0">
              <a:solidFill>
                <a:srgbClr val="3140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确立学习目标</a:t>
            </a:r>
            <a:endParaRPr lang="zh-CN" altLang="en-US" sz="1500" dirty="0"/>
          </a:p>
        </p:txBody>
      </p:sp>
      <p:sp>
        <p:nvSpPr>
          <p:cNvPr id="26" name="文本框 25"/>
          <p:cNvSpPr txBox="1"/>
          <p:nvPr/>
        </p:nvSpPr>
        <p:spPr>
          <a:xfrm>
            <a:off x="3930015" y="2686050"/>
            <a:ext cx="2425065" cy="989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、初识</a:t>
            </a:r>
            <a:r>
              <a:rPr 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导图</a:t>
            </a:r>
            <a:endParaRPr lang="en-US" altLang="zh-CN" b="1" dirty="0">
              <a:solidFill>
                <a:srgbClr val="3140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影响记忆的三大因素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500" b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71450" indent="-17145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思维导图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三类型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四要素</a:t>
            </a:r>
            <a:endParaRPr lang="zh-CN" altLang="en-US" sz="1500" dirty="0"/>
          </a:p>
        </p:txBody>
      </p:sp>
      <p:sp>
        <p:nvSpPr>
          <p:cNvPr id="27" name="文本框 26"/>
          <p:cNvSpPr txBox="1"/>
          <p:nvPr/>
        </p:nvSpPr>
        <p:spPr>
          <a:xfrm>
            <a:off x="4012565" y="4284345"/>
            <a:ext cx="2259330" cy="1327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5</a:t>
            </a:r>
            <a:r>
              <a:rPr lang="zh-CN" altLang="en-US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、图解思考法</a:t>
            </a:r>
            <a:endParaRPr lang="en-US" altLang="zh-CN" sz="1500" b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思维导图四大元素解析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思维导图正确绘制方法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思维导图思考法六步骤</a:t>
            </a:r>
            <a:endParaRPr lang="zh-CN" altLang="en-US" sz="1500" dirty="0"/>
          </a:p>
        </p:txBody>
      </p:sp>
      <p:sp>
        <p:nvSpPr>
          <p:cNvPr id="49" name="矩形 48"/>
          <p:cNvSpPr/>
          <p:nvPr/>
        </p:nvSpPr>
        <p:spPr>
          <a:xfrm>
            <a:off x="-1" y="3793490"/>
            <a:ext cx="12191991" cy="432435"/>
          </a:xfrm>
          <a:prstGeom prst="rect">
            <a:avLst/>
          </a:prstGeom>
          <a:solidFill>
            <a:srgbClr val="427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475740" y="2532380"/>
            <a:ext cx="1711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9:00-12:00</a:t>
            </a:r>
            <a:endParaRPr lang="zh-CN" altLang="en-US" sz="2400"/>
          </a:p>
        </p:txBody>
      </p:sp>
      <p:sp>
        <p:nvSpPr>
          <p:cNvPr id="51" name="文本框 50"/>
          <p:cNvSpPr txBox="1"/>
          <p:nvPr/>
        </p:nvSpPr>
        <p:spPr>
          <a:xfrm>
            <a:off x="1475740" y="5241290"/>
            <a:ext cx="1889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13:00-16:30</a:t>
            </a:r>
            <a:endParaRPr lang="en-US" altLang="en-US" sz="2400" dirty="0">
              <a:solidFill>
                <a:srgbClr val="3140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275195" y="4496435"/>
            <a:ext cx="0" cy="1950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584065" y="3793490"/>
            <a:ext cx="3074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Lunch Time</a:t>
            </a:r>
            <a:endParaRPr lang="zh-CN" altLang="en-US" sz="2400"/>
          </a:p>
        </p:txBody>
      </p:sp>
      <p:cxnSp>
        <p:nvCxnSpPr>
          <p:cNvPr id="2" name="直接连接符 1"/>
          <p:cNvCxnSpPr/>
          <p:nvPr/>
        </p:nvCxnSpPr>
        <p:spPr>
          <a:xfrm>
            <a:off x="7275195" y="1724660"/>
            <a:ext cx="0" cy="1950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7606665" y="4452718"/>
            <a:ext cx="4405732" cy="16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6</a:t>
            </a:r>
            <a:r>
              <a:rPr lang="zh-CN" altLang="en-US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、逻辑思维应用场景（可选）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时间管理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工作汇报</a:t>
            </a:r>
            <a:endParaRPr lang="en-US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高效沟通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问题分析与解决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339" y="1371283"/>
            <a:ext cx="158940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第一天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7260" y="229235"/>
            <a:ext cx="7461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31407B"/>
                </a:solidFill>
                <a:latin typeface="叶根友唐楷简" panose="02010601030101010101" pitchFamily="2" charset="-122"/>
                <a:ea typeface="叶根友唐楷简" panose="02010601030101010101" pitchFamily="2" charset="-122"/>
              </a:rPr>
              <a:t>课程大纲</a:t>
            </a:r>
            <a:r>
              <a:rPr lang="zh-CN" altLang="en-US" sz="2000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（职场两天版</a:t>
            </a:r>
            <a:r>
              <a:rPr lang="en-US" altLang="zh-CN" sz="2000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逻辑与创新思维）</a:t>
            </a:r>
            <a:endParaRPr lang="zh-CN" altLang="en-US" sz="2000" dirty="0">
              <a:solidFill>
                <a:srgbClr val="3140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54"/>
          <p:cNvGrpSpPr/>
          <p:nvPr/>
        </p:nvGrpSpPr>
        <p:grpSpPr>
          <a:xfrm>
            <a:off x="660322" y="438780"/>
            <a:ext cx="166020" cy="411470"/>
            <a:chOff x="584943" y="594296"/>
            <a:chExt cx="304800" cy="755423"/>
          </a:xfrm>
          <a:solidFill>
            <a:srgbClr val="31407B"/>
          </a:solidFill>
        </p:grpSpPr>
        <p:sp>
          <p:nvSpPr>
            <p:cNvPr id="6" name="流程图: 终止 5"/>
            <p:cNvSpPr/>
            <p:nvPr/>
          </p:nvSpPr>
          <p:spPr>
            <a:xfrm rot="5400000">
              <a:off x="359631" y="819608"/>
              <a:ext cx="755423" cy="304800"/>
            </a:xfrm>
            <a:prstGeom prst="flowChartTerminator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497B3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88015" y="1134612"/>
              <a:ext cx="98653" cy="9865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275195" y="1883410"/>
            <a:ext cx="3187065" cy="1327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3. </a:t>
            </a:r>
            <a:r>
              <a:rPr lang="zh-CN" altLang="en-US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极简笔记术</a:t>
            </a:r>
            <a:endParaRPr lang="zh-CN" altLang="en-US" dirty="0">
              <a:solidFill>
                <a:srgbClr val="3140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关键词提取技巧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思维导图关键词笔记法</a:t>
            </a:r>
            <a:endParaRPr lang="en-US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文本拆解演练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30015" y="1942465"/>
            <a:ext cx="1897380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、结构化思维</a:t>
            </a:r>
            <a:endParaRPr lang="zh-CN" altLang="en-US" b="1" dirty="0">
              <a:solidFill>
                <a:srgbClr val="3140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思维导图结构化呈现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30015" y="2686050"/>
            <a:ext cx="1924050" cy="989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、职场案例应用</a:t>
            </a:r>
            <a:endParaRPr lang="zh-CN" altLang="en-US" b="1" dirty="0">
              <a:solidFill>
                <a:srgbClr val="3140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场景应用实战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500" b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285750" indent="-28575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学员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讲师点评</a:t>
            </a:r>
            <a:endParaRPr lang="zh-CN" altLang="en-US" sz="1500" dirty="0"/>
          </a:p>
        </p:txBody>
      </p:sp>
      <p:sp>
        <p:nvSpPr>
          <p:cNvPr id="27" name="文本框 26"/>
          <p:cNvSpPr txBox="1"/>
          <p:nvPr/>
        </p:nvSpPr>
        <p:spPr>
          <a:xfrm>
            <a:off x="4012565" y="4284345"/>
            <a:ext cx="2259330" cy="1666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4</a:t>
            </a:r>
            <a:r>
              <a:rPr lang="zh-CN" altLang="en-US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、创新思维</a:t>
            </a:r>
            <a:endParaRPr lang="en-US" altLang="zh-CN" sz="1500" b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创意五力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脑力激荡法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创意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Slogan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设计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创意问题分析与解决法</a:t>
            </a:r>
            <a:endParaRPr lang="zh-CN" altLang="en-US" sz="1500" dirty="0"/>
          </a:p>
        </p:txBody>
      </p:sp>
      <p:sp>
        <p:nvSpPr>
          <p:cNvPr id="49" name="矩形 48"/>
          <p:cNvSpPr/>
          <p:nvPr/>
        </p:nvSpPr>
        <p:spPr>
          <a:xfrm>
            <a:off x="-1" y="3793490"/>
            <a:ext cx="12191999" cy="432435"/>
          </a:xfrm>
          <a:prstGeom prst="rect">
            <a:avLst/>
          </a:prstGeom>
          <a:solidFill>
            <a:srgbClr val="427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475740" y="2532380"/>
            <a:ext cx="1711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9:00-12:00</a:t>
            </a:r>
            <a:endParaRPr lang="zh-CN" altLang="en-US" sz="2400"/>
          </a:p>
        </p:txBody>
      </p:sp>
      <p:sp>
        <p:nvSpPr>
          <p:cNvPr id="51" name="文本框 50"/>
          <p:cNvSpPr txBox="1"/>
          <p:nvPr/>
        </p:nvSpPr>
        <p:spPr>
          <a:xfrm>
            <a:off x="1475740" y="5241290"/>
            <a:ext cx="1889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13:00-16:30</a:t>
            </a:r>
            <a:endParaRPr lang="en-US" altLang="en-US" sz="2400" dirty="0">
              <a:solidFill>
                <a:srgbClr val="3140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275195" y="4496435"/>
            <a:ext cx="0" cy="1950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584065" y="3793490"/>
            <a:ext cx="3074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Lunch Time</a:t>
            </a:r>
            <a:endParaRPr lang="zh-CN" altLang="en-US" sz="2400"/>
          </a:p>
        </p:txBody>
      </p:sp>
      <p:cxnSp>
        <p:nvCxnSpPr>
          <p:cNvPr id="2" name="直接连接符 1"/>
          <p:cNvCxnSpPr/>
          <p:nvPr/>
        </p:nvCxnSpPr>
        <p:spPr>
          <a:xfrm>
            <a:off x="7275195" y="1724660"/>
            <a:ext cx="0" cy="1950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7658100" y="4441923"/>
            <a:ext cx="4405732" cy="2041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5</a:t>
            </a:r>
            <a:r>
              <a:rPr lang="zh-CN" altLang="en-US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、软件应用</a:t>
            </a:r>
            <a:endParaRPr lang="en-US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软件安装与操作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软件实战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课程复盘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两天课程总结</a:t>
            </a:r>
            <a:endParaRPr lang="zh-CN" altLang="en-US" sz="1800" b="1" dirty="0">
              <a:solidFill>
                <a:srgbClr val="3140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0" indent="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50339" y="1239982"/>
            <a:ext cx="1281314" cy="643428"/>
          </a:xfrm>
          <a:prstGeom prst="rect">
            <a:avLst/>
          </a:prstGeom>
          <a:solidFill>
            <a:srgbClr val="427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76A9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50339" y="1371283"/>
            <a:ext cx="158940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桌椅拜访"/>
          <p:cNvPicPr/>
          <p:nvPr/>
        </p:nvPicPr>
        <p:blipFill>
          <a:blip r:embed="rId1"/>
          <a:stretch>
            <a:fillRect/>
          </a:stretch>
        </p:blipFill>
        <p:spPr>
          <a:xfrm>
            <a:off x="1390988" y="2466078"/>
            <a:ext cx="4508967" cy="33081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72635" y="438867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场地及物资</a:t>
            </a:r>
            <a:endParaRPr lang="zh-CN" altLang="en-US" sz="3200" b="1" dirty="0">
              <a:solidFill>
                <a:srgbClr val="0033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0988" y="1340535"/>
            <a:ext cx="4442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场地：</a:t>
            </a:r>
            <a:endParaRPr lang="en-US" altLang="zh-CN" sz="18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宽敞明亮培训室，要求有桌椅，场地排列成鱼骨图，每小组</a:t>
            </a:r>
            <a:r>
              <a:rPr lang="en-US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6-8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35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人以内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578600" y="1159510"/>
            <a:ext cx="5454650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所需物品：</a:t>
            </a:r>
            <a:endParaRPr lang="zh-CN" altLang="zh-CN" sz="18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8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讲师所需：</a:t>
            </a:r>
            <a:endParaRPr lang="zh-CN" altLang="zh-CN" sz="18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sz="16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投影仪、话筒、翻页器</a:t>
            </a:r>
            <a:r>
              <a:rPr lang="en-US" altLang="zh-CN" sz="16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zh-CN" sz="16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、白板及白板笔</a:t>
            </a:r>
            <a:endParaRPr lang="en-US" altLang="zh-CN" sz="16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8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、学员所需：</a:t>
            </a:r>
            <a:endParaRPr lang="zh-CN" altLang="en-US" sz="18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zh-CN" sz="16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纸张：挂式白板纸（3张/组）、A4纸（人*3张）</a:t>
            </a:r>
            <a:endParaRPr lang="zh-CN" altLang="zh-CN" sz="16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zh-CN" sz="16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           彩色便利贴（一包/组）</a:t>
            </a:r>
            <a:endParaRPr lang="zh-CN" altLang="zh-CN" sz="16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None/>
            </a:pPr>
            <a:r>
              <a:rPr lang="zh-CN" altLang="zh-CN" sz="16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彩笔：法卡勒双头彩笔12色（一盒/组）</a:t>
            </a:r>
            <a:endParaRPr lang="zh-CN" altLang="zh-CN" sz="16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另外，根据课程需求布置引导墙（一般适用两天课程）</a:t>
            </a:r>
            <a:endParaRPr lang="zh-CN" altLang="en-US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zh-CN" sz="16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1、行动学习专用75号喷胶（一瓶）</a:t>
            </a:r>
            <a:endParaRPr lang="zh-CN" altLang="zh-CN" sz="16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zh-CN" sz="16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2、引导布两张（黄色、墨绿色 2m*1.8m）</a:t>
            </a:r>
            <a:endParaRPr lang="zh-CN" altLang="zh-CN" sz="1600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zh-CN" sz="1600" kern="100" dirty="0">
                <a:effectLst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3、行动学习白色美纹纸胶带  2卷  规格40mm*20m</a:t>
            </a:r>
            <a:endParaRPr lang="zh-CN" altLang="en-US" kern="100" dirty="0">
              <a:effectLst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13905" y="5034915"/>
            <a:ext cx="329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时间：</a:t>
            </a:r>
            <a:endParaRPr lang="zh-CN" altLang="en-US" dirty="0"/>
          </a:p>
          <a:p>
            <a:r>
              <a:rPr lang="en-US" altLang="zh-CN" dirty="0"/>
              <a:t>9:00-16:30</a:t>
            </a:r>
            <a:r>
              <a:rPr lang="zh-CN" altLang="en-US" dirty="0"/>
              <a:t>（</a:t>
            </a:r>
            <a:r>
              <a:rPr lang="en-US" altLang="zh-CN" dirty="0"/>
              <a:t>12:00-13:00</a:t>
            </a:r>
            <a:r>
              <a:rPr lang="zh-CN" altLang="en-US" dirty="0"/>
              <a:t>午餐）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6578600" y="1802200"/>
            <a:ext cx="0" cy="376040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578600" y="4919133"/>
            <a:ext cx="4222412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4"/>
          <p:cNvCxnSpPr/>
          <p:nvPr/>
        </p:nvCxnSpPr>
        <p:spPr>
          <a:xfrm>
            <a:off x="0" y="6172501"/>
            <a:ext cx="121920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0820" y="461010"/>
            <a:ext cx="26327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物资购买参考</a:t>
            </a:r>
            <a:endParaRPr lang="zh-CN" altLang="en-US" sz="3200" b="1" dirty="0">
              <a:solidFill>
                <a:srgbClr val="0033CC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1615" y="3011170"/>
            <a:ext cx="102863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https://item.taobao.com/item.htm?spm=a230r.1.14.1.d1ac2dd10CyuEc&amp;id=578094670223&amp;ns=1&amp;abbucket=18#detail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2717165"/>
            <a:ext cx="3734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/>
              <a:t>3</a:t>
            </a:r>
            <a:r>
              <a:rPr lang="zh-CN" altLang="en-US" b="1"/>
              <a:t>、行动学习专用75号</a:t>
            </a:r>
            <a:r>
              <a:rPr lang="zh-CN" altLang="en-US" b="1">
                <a:solidFill>
                  <a:srgbClr val="FF0000"/>
                </a:solidFill>
              </a:rPr>
              <a:t>喷胶</a:t>
            </a:r>
            <a:r>
              <a:rPr lang="zh-CN" altLang="en-US" b="1"/>
              <a:t>（一瓶）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1372870" y="3955415"/>
            <a:ext cx="1052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https://item.taobao.com/item.htm?spm=a1z10.3c.w400218953214034.10.44ae6ae3lw1x9D&amp;id=578091678605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80820" y="3656330"/>
            <a:ext cx="8661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/>
              <a:t>4、</a:t>
            </a:r>
            <a:r>
              <a:rPr lang="zh-CN" altLang="en-US" b="1">
                <a:solidFill>
                  <a:srgbClr val="FF0000"/>
                </a:solidFill>
              </a:rPr>
              <a:t>引导布</a:t>
            </a:r>
            <a:r>
              <a:rPr lang="zh-CN" altLang="en-US" b="1"/>
              <a:t> 粘贴墙研讨墙（明黄色、墨绿色 </a:t>
            </a:r>
            <a:r>
              <a:rPr lang="en-US" altLang="zh-CN" b="1"/>
              <a:t>2</a:t>
            </a:r>
            <a:r>
              <a:rPr lang="zh-CN" altLang="en-US" b="1"/>
              <a:t>米</a:t>
            </a:r>
            <a:r>
              <a:rPr lang="en-US" altLang="zh-CN" b="1"/>
              <a:t>*1.8</a:t>
            </a:r>
            <a:r>
              <a:rPr lang="zh-CN" altLang="en-US" b="1"/>
              <a:t>米两种颜色各一张）</a:t>
            </a:r>
            <a:endParaRPr lang="en-US" altLang="zh-CN" b="1"/>
          </a:p>
        </p:txBody>
      </p:sp>
      <p:sp>
        <p:nvSpPr>
          <p:cNvPr id="7" name="文本框 6"/>
          <p:cNvSpPr txBox="1"/>
          <p:nvPr/>
        </p:nvSpPr>
        <p:spPr>
          <a:xfrm>
            <a:off x="1528445" y="2283460"/>
            <a:ext cx="10347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https://item.taobao.com/item.htm?spm=a1z10.3c.w400218953214034.13.68f46ae3dSvn87&amp;id=578044605757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92250" y="1996440"/>
            <a:ext cx="6224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、</a:t>
            </a:r>
            <a:r>
              <a:rPr b="1">
                <a:sym typeface="+mn-ea"/>
              </a:rPr>
              <a:t>彩色</a:t>
            </a:r>
            <a:r>
              <a:rPr b="1">
                <a:solidFill>
                  <a:srgbClr val="FF0000"/>
                </a:solidFill>
                <a:sym typeface="+mn-ea"/>
              </a:rPr>
              <a:t>便利贴</a:t>
            </a:r>
            <a:r>
              <a:rPr b="1">
                <a:sym typeface="+mn-ea"/>
              </a:rPr>
              <a:t> (100张/包）</a:t>
            </a:r>
            <a:r>
              <a:rPr lang="en-US" b="1">
                <a:sym typeface="+mn-ea"/>
              </a:rPr>
              <a:t>*</a:t>
            </a:r>
            <a:r>
              <a:rPr lang="zh-CN" altLang="en-US" b="1">
                <a:sym typeface="+mn-ea"/>
              </a:rPr>
              <a:t>一组一包 规格</a:t>
            </a:r>
            <a:r>
              <a:rPr lang="en-US" altLang="zh-CN" b="1">
                <a:sym typeface="+mn-ea"/>
              </a:rPr>
              <a:t>76*76</a:t>
            </a:r>
            <a:endParaRPr lang="en-US" altLang="zh-CN" b="1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9860" y="4389755"/>
            <a:ext cx="5610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/>
              <a:t>5</a:t>
            </a:r>
            <a:r>
              <a:rPr lang="zh-CN" altLang="en-US" b="1"/>
              <a:t>、</a:t>
            </a:r>
            <a:r>
              <a:rPr b="1"/>
              <a:t>行动学习白色</a:t>
            </a:r>
            <a:r>
              <a:rPr b="1">
                <a:solidFill>
                  <a:srgbClr val="FF0000"/>
                </a:solidFill>
              </a:rPr>
              <a:t>美纹纸胶带</a:t>
            </a:r>
            <a:r>
              <a:rPr b="1"/>
              <a:t>  </a:t>
            </a:r>
            <a:r>
              <a:rPr lang="en-US" b="1"/>
              <a:t>2</a:t>
            </a:r>
            <a:r>
              <a:rPr lang="zh-CN" altLang="en-US" b="1"/>
              <a:t>卷  规格 </a:t>
            </a:r>
            <a:r>
              <a:rPr lang="en-US" altLang="zh-CN" b="1"/>
              <a:t>40mm*20m</a:t>
            </a:r>
            <a:endParaRPr lang="en-US" altLang="zh-CN" b="1"/>
          </a:p>
        </p:txBody>
      </p:sp>
      <p:sp>
        <p:nvSpPr>
          <p:cNvPr id="10" name="文本框 9"/>
          <p:cNvSpPr txBox="1"/>
          <p:nvPr/>
        </p:nvSpPr>
        <p:spPr>
          <a:xfrm>
            <a:off x="1430655" y="4758055"/>
            <a:ext cx="10445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https://item.taobao.com/item.htm?spm=a1z10.3c.w400218953214034.31.3d776ae3iMMo2r&amp;id=578116578343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30655" y="5636895"/>
            <a:ext cx="10347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https://detail.tmall.com/item.htm?spm=a230r.1.14.293.336759d3Rb1d1u&amp;id=540666962979&amp;ns=1&amp;abbucket=18&amp;skuId=3243019969344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30655" y="526859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6</a:t>
            </a:r>
            <a:r>
              <a:rPr lang="zh-CN" altLang="en-US" b="1"/>
              <a:t>、法卡勒双头</a:t>
            </a:r>
            <a:r>
              <a:rPr lang="zh-CN" altLang="en-US" b="1">
                <a:solidFill>
                  <a:srgbClr val="FF0000"/>
                </a:solidFill>
              </a:rPr>
              <a:t>彩笔</a:t>
            </a:r>
            <a:r>
              <a:rPr lang="zh-CN" altLang="en-US" b="1"/>
              <a:t>（一小组一盒）</a:t>
            </a:r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1492250" y="1188085"/>
            <a:ext cx="6080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白板纸</a:t>
            </a:r>
            <a:r>
              <a:rPr lang="zh-CN" altLang="en-US"/>
              <a:t>：60X90cm </a:t>
            </a:r>
            <a:r>
              <a:rPr lang="en-US" altLang="zh-CN"/>
              <a:t>A1</a:t>
            </a:r>
            <a:r>
              <a:rPr lang="zh-CN" altLang="en-US"/>
              <a:t>大小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92250" y="1556385"/>
            <a:ext cx="1076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https://item.taobao.com/item.htm?spm=a1z10.1c.w400419030882346.37.3d2123f2MNKV9e&amp;id=592369258826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7982585" cy="107569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62" name="图片 16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" r="3522"/>
          <a:stretch>
            <a:fillRect/>
          </a:stretch>
        </p:blipFill>
        <p:spPr>
          <a:xfrm>
            <a:off x="7620" y="0"/>
            <a:ext cx="12184380" cy="6858000"/>
          </a:xfrm>
          <a:prstGeom prst="rect">
            <a:avLst/>
          </a:prstGeom>
        </p:spPr>
      </p:pic>
      <p:sp>
        <p:nvSpPr>
          <p:cNvPr id="160" name="矩形 159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60"/>
          <p:cNvSpPr txBox="1"/>
          <p:nvPr/>
        </p:nvSpPr>
        <p:spPr>
          <a:xfrm>
            <a:off x="3375819" y="2290455"/>
            <a:ext cx="6055547" cy="20110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4800" b="1" dirty="0">
                <a:solidFill>
                  <a:schemeClr val="bg1">
                    <a:lumMod val="95000"/>
                  </a:schemeClr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学会思维导图</a:t>
            </a:r>
            <a:endParaRPr lang="en-US" altLang="zh-CN" sz="4800" b="1" dirty="0">
              <a:solidFill>
                <a:schemeClr val="bg1">
                  <a:lumMod val="95000"/>
                </a:schemeClr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提升职场效能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61" y="4398430"/>
            <a:ext cx="2550893" cy="1732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17274"/>
            <a:ext cx="2264561" cy="16984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49" y="4396374"/>
            <a:ext cx="2264561" cy="16984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63" y="1951196"/>
            <a:ext cx="1686245" cy="23835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88" y="1951196"/>
            <a:ext cx="1618113" cy="23732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184" y="1970040"/>
            <a:ext cx="1700307" cy="238357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19" y="1951196"/>
            <a:ext cx="1686244" cy="23732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10" y="4406824"/>
            <a:ext cx="2368790" cy="172391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462649" y="114500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陈苏娟相关证书展现</a:t>
            </a:r>
            <a:endParaRPr lang="zh-CN" altLang="en-US" sz="3200" dirty="0">
              <a:solidFill>
                <a:srgbClr val="0033CC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cxnSp>
        <p:nvCxnSpPr>
          <p:cNvPr id="11" name="Straight Connector 14"/>
          <p:cNvCxnSpPr/>
          <p:nvPr/>
        </p:nvCxnSpPr>
        <p:spPr>
          <a:xfrm>
            <a:off x="0" y="6172501"/>
            <a:ext cx="121920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/>
          <p:cNvSpPr/>
          <p:nvPr/>
        </p:nvSpPr>
        <p:spPr>
          <a:xfrm>
            <a:off x="1395476" y="4525096"/>
            <a:ext cx="5761747" cy="1349665"/>
          </a:xfrm>
          <a:prstGeom prst="roundRect">
            <a:avLst/>
          </a:prstGeom>
          <a:solidFill>
            <a:srgbClr val="547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1395476" y="2229733"/>
            <a:ext cx="5761747" cy="580715"/>
          </a:xfrm>
          <a:prstGeom prst="roundRect">
            <a:avLst/>
          </a:prstGeom>
          <a:solidFill>
            <a:srgbClr val="547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30321" y="2306959"/>
            <a:ext cx="336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kern="1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陈苏娟老师课程采用的形式</a:t>
            </a:r>
            <a:endParaRPr lang="en-US" altLang="zh-CN" sz="2000" kern="1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62649" y="4683927"/>
            <a:ext cx="5538318" cy="10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800" kern="100" dirty="0">
                <a:solidFill>
                  <a:srgbClr val="0D0D0D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不仅让学员在课程中全面认知和掌握思维导图和其它的思维工具，更让学员经过系统训练后能马上应用到实际的工作当中，有效提升工作效率和思维品质</a:t>
            </a:r>
            <a:r>
              <a:rPr lang="zh-CN" altLang="en-US" kern="100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65867" y="2982850"/>
            <a:ext cx="1088760" cy="1156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600" b="1" kern="100" dirty="0">
                <a:solidFill>
                  <a:schemeClr val="accent1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案例式</a:t>
            </a:r>
            <a:endParaRPr lang="en-US" altLang="zh-CN" sz="1600" b="1" kern="100" dirty="0">
              <a:solidFill>
                <a:schemeClr val="accent1"/>
              </a:solidFill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600" b="1" kern="100" dirty="0">
                <a:solidFill>
                  <a:schemeClr val="accent1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互动式</a:t>
            </a:r>
            <a:endParaRPr lang="en-US" altLang="zh-CN" sz="1600" b="1" kern="100" dirty="0">
              <a:solidFill>
                <a:schemeClr val="accent1"/>
              </a:solidFill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1600" b="1" kern="100" dirty="0">
                <a:solidFill>
                  <a:schemeClr val="accent1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练习式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62649" y="114500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专注思维导图十年</a:t>
            </a:r>
            <a:endParaRPr lang="zh-CN" altLang="en-US" sz="3200" dirty="0">
              <a:solidFill>
                <a:srgbClr val="0033CC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3" t="867" r="22051" b="-867"/>
          <a:stretch>
            <a:fillRect/>
          </a:stretch>
        </p:blipFill>
        <p:spPr>
          <a:xfrm>
            <a:off x="7799121" y="1998230"/>
            <a:ext cx="2596163" cy="3894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867301" y="1982804"/>
            <a:ext cx="8576110" cy="3599849"/>
          </a:xfrm>
          <a:prstGeom prst="rect">
            <a:avLst/>
          </a:prstGeom>
          <a:solidFill>
            <a:srgbClr val="047ECC"/>
          </a:solidFill>
          <a:ln>
            <a:solidFill>
              <a:srgbClr val="DCD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32166" y="2144613"/>
            <a:ext cx="7646380" cy="332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zh-CN" sz="2000" b="1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腾讯、中石化、中国海油、中国电信、上汽集团、广汽本田、赛峰集团、同程旅游、建设银行、招商银行、中信银行、江苏省邮政储蓄银行、苏州银行、宁波银行、万科地产、建发地产、旭辉地产、中新置地、上海地铁、国家电网、尚美国际（欧莱雅）、三星（中国）、</a:t>
            </a:r>
            <a:r>
              <a:rPr lang="zh-CN" altLang="en-US" sz="2000" b="1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康师傅、伊顿、库柏（宁波）、</a:t>
            </a:r>
            <a:r>
              <a:rPr lang="zh-CN" altLang="zh-CN" sz="2000" b="1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无锡国联、苏州园区报关、中广核、京东方、康普通讯、康普科技、友达光电、劳士领汽车、普尔世电源、皆可博车辆、星诺奇传动、雅士利、上海美商协会、上海共青团、苏宿工业园区、清华大学、苏州大学、西交利物浦大学等多家企业及高校思维训练特聘讲师</a:t>
            </a:r>
            <a:r>
              <a:rPr lang="zh-CN" altLang="en-US" sz="2000" b="1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30417" y="1149272"/>
            <a:ext cx="4369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服务</a:t>
            </a:r>
            <a:r>
              <a:rPr lang="zh-CN" altLang="en-US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过的部分</a:t>
            </a:r>
            <a:r>
              <a:rPr lang="zh-CN" altLang="zh-CN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企业</a:t>
            </a:r>
            <a:r>
              <a:rPr lang="zh-CN" altLang="en-US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名称</a:t>
            </a:r>
            <a:endParaRPr lang="zh-CN" altLang="en-US" sz="3200" dirty="0">
              <a:solidFill>
                <a:srgbClr val="0033CC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图片 4" descr="5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" r="5505"/>
          <a:stretch>
            <a:fillRect/>
          </a:stretch>
        </p:blipFill>
        <p:spPr bwMode="auto">
          <a:xfrm>
            <a:off x="1878469" y="2171881"/>
            <a:ext cx="2151284" cy="161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图片 5" descr="201710月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t="15732" r="2512" b="15325"/>
          <a:stretch>
            <a:fillRect/>
          </a:stretch>
        </p:blipFill>
        <p:spPr bwMode="auto">
          <a:xfrm>
            <a:off x="1878911" y="3886951"/>
            <a:ext cx="2150400" cy="16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25" descr="同程旅游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r="34"/>
          <a:stretch>
            <a:fillRect/>
          </a:stretch>
        </p:blipFill>
        <p:spPr bwMode="auto">
          <a:xfrm>
            <a:off x="8557895" y="2171700"/>
            <a:ext cx="2348865" cy="1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1" descr="上汽集团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b="43"/>
          <a:stretch>
            <a:fillRect/>
          </a:stretch>
        </p:blipFill>
        <p:spPr bwMode="auto">
          <a:xfrm>
            <a:off x="6333706" y="2172569"/>
            <a:ext cx="2149444" cy="161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t="4829" r="9777" b="32"/>
          <a:stretch>
            <a:fillRect/>
          </a:stretch>
        </p:blipFill>
        <p:spPr>
          <a:xfrm>
            <a:off x="4107522" y="3885492"/>
            <a:ext cx="2150400" cy="16128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26130" y="1116375"/>
            <a:ext cx="4369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服务</a:t>
            </a:r>
            <a:r>
              <a:rPr lang="zh-CN" altLang="en-US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过的部分</a:t>
            </a:r>
            <a:r>
              <a:rPr lang="zh-CN" altLang="zh-CN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企业</a:t>
            </a:r>
            <a:r>
              <a:rPr lang="zh-CN" altLang="en-US" sz="3200" dirty="0">
                <a:solidFill>
                  <a:srgbClr val="0033CC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照片</a:t>
            </a:r>
            <a:endParaRPr lang="zh-CN" altLang="en-US" sz="3200" dirty="0">
              <a:solidFill>
                <a:srgbClr val="0033CC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490" y="3885565"/>
            <a:ext cx="2150745" cy="1612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t="9557" r="2851"/>
          <a:stretch>
            <a:fillRect/>
          </a:stretch>
        </p:blipFill>
        <p:spPr>
          <a:xfrm>
            <a:off x="4023995" y="2171700"/>
            <a:ext cx="2309640" cy="1612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rcRect t="27698" r="2908" b="2675"/>
          <a:stretch>
            <a:fillRect/>
          </a:stretch>
        </p:blipFill>
        <p:spPr>
          <a:xfrm>
            <a:off x="8557260" y="4031411"/>
            <a:ext cx="2349500" cy="15430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58901" y="1099267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课程介绍</a:t>
            </a:r>
            <a:endParaRPr lang="zh-CN" altLang="en-US" sz="3200" b="1" dirty="0">
              <a:solidFill>
                <a:srgbClr val="0033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1" name="内容占位符 20"/>
          <p:cNvSpPr>
            <a:spLocks noGrp="1"/>
          </p:cNvSpPr>
          <p:nvPr>
            <p:ph idx="1"/>
          </p:nvPr>
        </p:nvSpPr>
        <p:spPr>
          <a:xfrm>
            <a:off x="1480840" y="2235188"/>
            <a:ext cx="9603275" cy="3450613"/>
          </a:xfrm>
        </p:spPr>
        <p:txBody>
          <a:bodyPr/>
          <a:lstStyle/>
          <a:p>
            <a:pPr>
              <a:spcAft>
                <a:spcPts val="1650"/>
              </a:spcAft>
            </a:pPr>
            <a:r>
              <a:rPr lang="zh-CN" altLang="zh-CN" sz="1800" kern="1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快速提升工作效能的秘密武器——思维导图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650"/>
              </a:spcAft>
            </a:pPr>
            <a:r>
              <a:rPr lang="zh-CN" altLang="zh-CN" sz="1800" kern="1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思维导图由英国的“世界大脑先生”、“记忆力之父”——东尼·博赞所创造，它是一种有效的思维方式和学习方式，可以快速提升大脑的创意性、逻辑性和思考的系统性。</a:t>
            </a:r>
            <a:endParaRPr lang="zh-CN" altLang="zh-CN" sz="1800" kern="100" dirty="0">
              <a:effectLst/>
              <a:latin typeface="宋体" panose="02010600030101010101" pitchFamily="2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Aft>
                <a:spcPts val="1650"/>
              </a:spcAft>
            </a:pPr>
            <a:r>
              <a:rPr lang="zh-CN" altLang="zh-CN" sz="1800" kern="1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思维导图常常被用在突破思维限制、职场的问题分析与解决、活动策划、时间管理、新产品开发、头脑风暴、项目管理、逻辑沟通、信息整理、高效学习等领域。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0"/>
          <p:cNvSpPr>
            <a:spLocks noGrp="1"/>
          </p:cNvSpPr>
          <p:nvPr>
            <p:ph idx="1"/>
          </p:nvPr>
        </p:nvSpPr>
        <p:spPr>
          <a:xfrm>
            <a:off x="1489686" y="2334156"/>
            <a:ext cx="9603275" cy="3450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提升系统性思考能力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增强逻辑思考能力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提升创意思维能力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提升问题分析与解决能力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提升主动思考能力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在大量数据中抓出重点，节省阅读时间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加快记忆的速度及改善记忆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了解思维技术中的策略、方法、工具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学会绘制思维导图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9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8901" y="1099267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b="1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课程收益</a:t>
            </a:r>
            <a:endParaRPr lang="zh-CN" altLang="zh-CN" sz="3200" b="1" dirty="0">
              <a:solidFill>
                <a:srgbClr val="0033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19400"/>
            <a:ext cx="12192000" cy="1219835"/>
          </a:xfrm>
          <a:prstGeom prst="rect">
            <a:avLst/>
          </a:prstGeom>
          <a:solidFill>
            <a:srgbClr val="1C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6415" y="3077845"/>
            <a:ext cx="643953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职场通识课（</a:t>
            </a:r>
            <a:r>
              <a:rPr lang="en-US" altLang="zh-CN" sz="4000" dirty="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1</a:t>
            </a:r>
            <a:r>
              <a:rPr lang="zh-CN" altLang="en-US" sz="4000" dirty="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天版）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康俪金黑W8(P)" panose="020B0800000000000000" pitchFamily="34" charset="-122"/>
              <a:ea typeface="华康俪金黑W8(P)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7466" y="229517"/>
            <a:ext cx="605959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31407B"/>
                </a:solidFill>
                <a:latin typeface="叶根友唐楷简" panose="02010601030101010101" pitchFamily="2" charset="-122"/>
                <a:ea typeface="叶根友唐楷简" panose="02010601030101010101" pitchFamily="2" charset="-122"/>
              </a:rPr>
              <a:t>课程大纲</a:t>
            </a:r>
            <a:r>
              <a:rPr lang="zh-CN" altLang="en-US" sz="2000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（职场一天版）</a:t>
            </a:r>
            <a:endParaRPr lang="zh-CN" altLang="en-US" sz="2000" dirty="0">
              <a:solidFill>
                <a:srgbClr val="3140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54"/>
          <p:cNvGrpSpPr/>
          <p:nvPr/>
        </p:nvGrpSpPr>
        <p:grpSpPr>
          <a:xfrm>
            <a:off x="660322" y="438780"/>
            <a:ext cx="166020" cy="411470"/>
            <a:chOff x="584943" y="594296"/>
            <a:chExt cx="304800" cy="755423"/>
          </a:xfrm>
          <a:solidFill>
            <a:srgbClr val="31407B"/>
          </a:solidFill>
        </p:grpSpPr>
        <p:sp>
          <p:nvSpPr>
            <p:cNvPr id="6" name="流程图: 终止 5"/>
            <p:cNvSpPr/>
            <p:nvPr/>
          </p:nvSpPr>
          <p:spPr>
            <a:xfrm rot="5400000">
              <a:off x="359631" y="819608"/>
              <a:ext cx="755423" cy="304800"/>
            </a:xfrm>
            <a:prstGeom prst="flowChartTerminator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497B3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88015" y="1134612"/>
              <a:ext cx="98653" cy="9865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275195" y="1543050"/>
            <a:ext cx="3187065" cy="98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3. </a:t>
            </a:r>
            <a:r>
              <a:rPr lang="zh-CN" altLang="en-US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放射性思考练习</a:t>
            </a:r>
            <a:endParaRPr lang="zh-CN" altLang="en-US" dirty="0">
              <a:solidFill>
                <a:srgbClr val="3140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Brain Bloom</a:t>
            </a: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（广度思考）</a:t>
            </a:r>
            <a:endParaRPr lang="en-US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Brain Flow</a:t>
            </a: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（深度思考）</a:t>
            </a:r>
            <a:endParaRPr lang="en-US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75195" y="2804160"/>
            <a:ext cx="3187065" cy="98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4. </a:t>
            </a:r>
            <a:r>
              <a:rPr lang="zh-CN" altLang="en-US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培养立体思维</a:t>
            </a:r>
            <a:endParaRPr lang="en-US" altLang="zh-CN" b="1" dirty="0">
              <a:solidFill>
                <a:srgbClr val="3140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关键词思维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7145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BOIS</a:t>
            </a: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系统</a:t>
            </a:r>
            <a:r>
              <a: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endParaRPr lang="en-US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12565" y="2804160"/>
            <a:ext cx="2425065" cy="989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、认识思维</a:t>
            </a:r>
            <a:r>
              <a:rPr 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导图</a:t>
            </a:r>
            <a:endParaRPr lang="en-US" altLang="zh-CN" b="1" dirty="0">
              <a:solidFill>
                <a:srgbClr val="3140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影响记忆的三大因素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500" b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171450" indent="-17145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思维导图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三类型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四要素</a:t>
            </a:r>
            <a:endParaRPr lang="zh-CN" altLang="en-US" sz="1500" dirty="0"/>
          </a:p>
        </p:txBody>
      </p:sp>
      <p:sp>
        <p:nvSpPr>
          <p:cNvPr id="27" name="文本框 26"/>
          <p:cNvSpPr txBox="1"/>
          <p:nvPr/>
        </p:nvSpPr>
        <p:spPr>
          <a:xfrm>
            <a:off x="4012565" y="4284345"/>
            <a:ext cx="2259330" cy="1666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5</a:t>
            </a:r>
            <a:r>
              <a:rPr lang="zh-CN" altLang="en-US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、图解思考法</a:t>
            </a:r>
            <a:endParaRPr lang="en-US" altLang="zh-CN" sz="1500" b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思维导图案例呈现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思维导图正确绘制方法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思维导图绘制六步骤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171450" indent="-1714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演练实操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35" y="3793490"/>
            <a:ext cx="12192000" cy="432435"/>
          </a:xfrm>
          <a:prstGeom prst="rect">
            <a:avLst/>
          </a:prstGeom>
          <a:solidFill>
            <a:srgbClr val="427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475740" y="2532380"/>
            <a:ext cx="1711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9:00-12:00</a:t>
            </a:r>
            <a:endParaRPr lang="zh-CN" altLang="en-US" sz="2400"/>
          </a:p>
        </p:txBody>
      </p:sp>
      <p:sp>
        <p:nvSpPr>
          <p:cNvPr id="51" name="文本框 50"/>
          <p:cNvSpPr txBox="1"/>
          <p:nvPr/>
        </p:nvSpPr>
        <p:spPr>
          <a:xfrm>
            <a:off x="1475740" y="5241290"/>
            <a:ext cx="1889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13:00-16:30</a:t>
            </a:r>
            <a:endParaRPr lang="en-US" altLang="en-US" sz="2400" dirty="0">
              <a:solidFill>
                <a:srgbClr val="3140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275195" y="4496435"/>
            <a:ext cx="0" cy="1950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584065" y="3793490"/>
            <a:ext cx="3074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Lunch Time</a:t>
            </a:r>
            <a:endParaRPr lang="zh-CN" altLang="en-US" sz="2400"/>
          </a:p>
        </p:txBody>
      </p:sp>
      <p:cxnSp>
        <p:nvCxnSpPr>
          <p:cNvPr id="2" name="直接连接符 1"/>
          <p:cNvCxnSpPr/>
          <p:nvPr/>
        </p:nvCxnSpPr>
        <p:spPr>
          <a:xfrm>
            <a:off x="7275195" y="1724660"/>
            <a:ext cx="0" cy="1950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7396480" y="4300318"/>
            <a:ext cx="4405732" cy="23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6</a:t>
            </a:r>
            <a:r>
              <a:rPr lang="zh-CN" altLang="en-US" b="1" dirty="0">
                <a:solidFill>
                  <a:srgbClr val="3140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、情境应用 </a:t>
            </a:r>
            <a:r>
              <a:rPr lang="zh-CN" alt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视具体情况设计</a:t>
            </a:r>
            <a:endParaRPr lang="en-US" altLang="zh-CN" sz="1200" i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时间管理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工作汇报</a:t>
            </a:r>
            <a:endParaRPr lang="en-US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高效沟通</a:t>
            </a:r>
            <a:endParaRPr 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问题分析与解决</a:t>
            </a:r>
            <a:endParaRPr 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创意思考法</a:t>
            </a:r>
            <a:endParaRPr lang="zh-CN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8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软件操作及应用</a:t>
            </a:r>
            <a:endParaRPr lang="zh-CN" altLang="zh-CN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12565" y="1489075"/>
            <a:ext cx="2905760" cy="1315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3140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、为什么学思维导图</a:t>
            </a:r>
            <a:endParaRPr lang="en-US" altLang="zh-CN" b="1" dirty="0">
              <a:solidFill>
                <a:srgbClr val="3140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285750" indent="-285750" algn="l" defTabSz="914400" rtl="0" eaLnBrk="1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500" b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认知思维导图</a:t>
            </a:r>
            <a:r>
              <a:rPr lang="en-US" altLang="zh-CN" sz="1500" b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Mindmapping</a:t>
            </a:r>
            <a:endParaRPr lang="en-US" altLang="zh-CN" sz="1500" b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285750" indent="-285750" algn="l" defTabSz="91440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提升职场思维三种核心能力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逻辑思维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创新思维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系统思维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2560</Words>
  <Application>WPS 演示</Application>
  <PresentationFormat>宽屏</PresentationFormat>
  <Paragraphs>217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宋体</vt:lpstr>
      <vt:lpstr>Wingdings</vt:lpstr>
      <vt:lpstr>微软雅黑 Light</vt:lpstr>
      <vt:lpstr>黑体</vt:lpstr>
      <vt:lpstr>Times New Roman</vt:lpstr>
      <vt:lpstr>华文楷体</vt:lpstr>
      <vt:lpstr>华文彩云</vt:lpstr>
      <vt:lpstr>微软雅黑</vt:lpstr>
      <vt:lpstr>仿宋</vt:lpstr>
      <vt:lpstr>Calibri</vt:lpstr>
      <vt:lpstr>华康俪金黑W8(P)</vt:lpstr>
      <vt:lpstr>叶根友唐楷简</vt:lpstr>
      <vt:lpstr>Calibri</vt:lpstr>
      <vt:lpstr>汉仪菱心体简</vt:lpstr>
      <vt:lpstr>Arial Unicode MS</vt:lpstr>
      <vt:lpstr>等线 Light</vt:lpstr>
      <vt:lpstr>Gill Sans MT</vt:lpstr>
      <vt:lpstr>等线</vt:lpstr>
      <vt:lpstr>画廊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乐 杨</dc:creator>
  <cp:lastModifiedBy>陈苏娟.思维导图培训师</cp:lastModifiedBy>
  <cp:revision>88</cp:revision>
  <dcterms:created xsi:type="dcterms:W3CDTF">2020-08-19T02:17:00Z</dcterms:created>
  <dcterms:modified xsi:type="dcterms:W3CDTF">2021-03-23T06:13:26Z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SaveFontToCloudKey">
    <vt:lpwstr>748111228_btnclosed</vt:lpwstr>
  </property>
</Properties>
</file>